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8" r:id="rId9"/>
    <p:sldId id="266" r:id="rId10"/>
    <p:sldId id="269" r:id="rId11"/>
    <p:sldId id="270" r:id="rId12"/>
    <p:sldId id="271" r:id="rId13"/>
    <p:sldId id="275" r:id="rId14"/>
    <p:sldId id="272" r:id="rId15"/>
    <p:sldId id="265" r:id="rId16"/>
    <p:sldId id="273" r:id="rId17"/>
    <p:sldId id="267" r:id="rId18"/>
    <p:sldId id="262" r:id="rId19"/>
    <p:sldId id="274" r:id="rId20"/>
    <p:sldId id="264" r:id="rId21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50" d="100"/>
          <a:sy n="50" d="100"/>
        </p:scale>
        <p:origin x="-2280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CD51AE-3796-417A-85C4-8A2316CD99BD}" type="doc">
      <dgm:prSet loTypeId="urn:microsoft.com/office/officeart/2005/8/layout/matrix1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C5CF542-C0CE-4CEB-9C54-F03226075B07}">
      <dgm:prSet phldrT="[نص]"/>
      <dgm:spPr/>
      <dgm:t>
        <a:bodyPr/>
        <a:lstStyle/>
        <a:p>
          <a:pPr rtl="1"/>
          <a:endParaRPr lang="ar-SA" dirty="0"/>
        </a:p>
      </dgm:t>
    </dgm:pt>
    <dgm:pt modelId="{09AF6B22-B593-4CAE-A52F-3EE7537CF7BB}" type="parTrans" cxnId="{5A3769B1-9CE8-4AFD-BB89-76AE33817F00}">
      <dgm:prSet/>
      <dgm:spPr/>
      <dgm:t>
        <a:bodyPr/>
        <a:lstStyle/>
        <a:p>
          <a:pPr rtl="1"/>
          <a:endParaRPr lang="ar-SA"/>
        </a:p>
      </dgm:t>
    </dgm:pt>
    <dgm:pt modelId="{AD1E2419-57A2-423A-BE39-FFA729BD83DC}" type="sibTrans" cxnId="{5A3769B1-9CE8-4AFD-BB89-76AE33817F00}">
      <dgm:prSet/>
      <dgm:spPr/>
      <dgm:t>
        <a:bodyPr/>
        <a:lstStyle/>
        <a:p>
          <a:pPr rtl="1"/>
          <a:endParaRPr lang="ar-SA"/>
        </a:p>
      </dgm:t>
    </dgm:pt>
    <dgm:pt modelId="{E86E5F35-6B9F-4AC4-9E3D-CE53BE7F27D0}">
      <dgm:prSet phldrT="[نص]" phldr="1"/>
      <dgm:spPr/>
      <dgm:t>
        <a:bodyPr/>
        <a:lstStyle/>
        <a:p>
          <a:pPr rtl="1"/>
          <a:endParaRPr lang="ar-SA" dirty="0"/>
        </a:p>
      </dgm:t>
    </dgm:pt>
    <dgm:pt modelId="{2E85A399-0505-466F-89B1-12BDA3B9349E}" type="parTrans" cxnId="{9A0A4E2F-F08C-4585-864A-F150230805A5}">
      <dgm:prSet/>
      <dgm:spPr/>
      <dgm:t>
        <a:bodyPr/>
        <a:lstStyle/>
        <a:p>
          <a:pPr rtl="1"/>
          <a:endParaRPr lang="ar-SA"/>
        </a:p>
      </dgm:t>
    </dgm:pt>
    <dgm:pt modelId="{E66BEE25-489A-433C-9B8A-B5B12038AC67}" type="sibTrans" cxnId="{9A0A4E2F-F08C-4585-864A-F150230805A5}">
      <dgm:prSet/>
      <dgm:spPr/>
      <dgm:t>
        <a:bodyPr/>
        <a:lstStyle/>
        <a:p>
          <a:pPr rtl="1"/>
          <a:endParaRPr lang="ar-SA"/>
        </a:p>
      </dgm:t>
    </dgm:pt>
    <dgm:pt modelId="{E257491C-16B6-46D1-A50A-5876CF3E56ED}">
      <dgm:prSet phldrT="[نص]" phldr="1"/>
      <dgm:spPr/>
      <dgm:t>
        <a:bodyPr/>
        <a:lstStyle/>
        <a:p>
          <a:pPr rtl="1"/>
          <a:endParaRPr lang="ar-SA" dirty="0"/>
        </a:p>
      </dgm:t>
    </dgm:pt>
    <dgm:pt modelId="{1AB927A0-8DAF-406E-8D0A-1D06C37700EE}" type="parTrans" cxnId="{1CC0EA29-6338-4932-8541-9038BBE81306}">
      <dgm:prSet/>
      <dgm:spPr/>
      <dgm:t>
        <a:bodyPr/>
        <a:lstStyle/>
        <a:p>
          <a:pPr rtl="1"/>
          <a:endParaRPr lang="ar-SA"/>
        </a:p>
      </dgm:t>
    </dgm:pt>
    <dgm:pt modelId="{DCC7FF38-73F6-4EC5-9172-0595E29113B7}" type="sibTrans" cxnId="{1CC0EA29-6338-4932-8541-9038BBE81306}">
      <dgm:prSet/>
      <dgm:spPr/>
      <dgm:t>
        <a:bodyPr/>
        <a:lstStyle/>
        <a:p>
          <a:pPr rtl="1"/>
          <a:endParaRPr lang="ar-SA"/>
        </a:p>
      </dgm:t>
    </dgm:pt>
    <dgm:pt modelId="{4188FEE7-88CB-4752-B2C8-04B23E61C784}">
      <dgm:prSet phldrT="[نص]" phldr="1"/>
      <dgm:spPr/>
      <dgm:t>
        <a:bodyPr/>
        <a:lstStyle/>
        <a:p>
          <a:pPr rtl="1"/>
          <a:endParaRPr lang="ar-SA"/>
        </a:p>
      </dgm:t>
    </dgm:pt>
    <dgm:pt modelId="{A5FFCB30-CF0D-446C-9CBD-2E8C4459F0EE}" type="parTrans" cxnId="{E2AB6A38-1B18-425A-8B86-A278E30BB050}">
      <dgm:prSet/>
      <dgm:spPr/>
      <dgm:t>
        <a:bodyPr/>
        <a:lstStyle/>
        <a:p>
          <a:pPr rtl="1"/>
          <a:endParaRPr lang="ar-SA"/>
        </a:p>
      </dgm:t>
    </dgm:pt>
    <dgm:pt modelId="{E1AB714A-28BE-4536-88D4-E9493D25CC79}" type="sibTrans" cxnId="{E2AB6A38-1B18-425A-8B86-A278E30BB050}">
      <dgm:prSet/>
      <dgm:spPr/>
      <dgm:t>
        <a:bodyPr/>
        <a:lstStyle/>
        <a:p>
          <a:pPr rtl="1"/>
          <a:endParaRPr lang="ar-SA"/>
        </a:p>
      </dgm:t>
    </dgm:pt>
    <dgm:pt modelId="{F370C00A-C769-4F5B-8D45-F38E312E5C7D}">
      <dgm:prSet phldrT="[نص]" phldr="1"/>
      <dgm:spPr/>
      <dgm:t>
        <a:bodyPr/>
        <a:lstStyle/>
        <a:p>
          <a:pPr rtl="1"/>
          <a:endParaRPr lang="ar-SA"/>
        </a:p>
      </dgm:t>
    </dgm:pt>
    <dgm:pt modelId="{3A08BA5C-55C8-4D53-A513-33DDC132E0FB}" type="parTrans" cxnId="{546F7296-FC63-4D7F-9BB7-0F8987D3888F}">
      <dgm:prSet/>
      <dgm:spPr/>
      <dgm:t>
        <a:bodyPr/>
        <a:lstStyle/>
        <a:p>
          <a:pPr rtl="1"/>
          <a:endParaRPr lang="ar-SA"/>
        </a:p>
      </dgm:t>
    </dgm:pt>
    <dgm:pt modelId="{68995B2E-0F04-4F1A-AD0A-0B8062FC88F6}" type="sibTrans" cxnId="{546F7296-FC63-4D7F-9BB7-0F8987D3888F}">
      <dgm:prSet/>
      <dgm:spPr/>
      <dgm:t>
        <a:bodyPr/>
        <a:lstStyle/>
        <a:p>
          <a:pPr rtl="1"/>
          <a:endParaRPr lang="ar-SA"/>
        </a:p>
      </dgm:t>
    </dgm:pt>
    <dgm:pt modelId="{D9A32A6C-5E91-4F12-8E0E-92FD5AFBBF7C}" type="pres">
      <dgm:prSet presAssocID="{7BCD51AE-3796-417A-85C4-8A2316CD99BD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29D4DB2-3CB7-4C79-A71C-07EDEBF921FF}" type="pres">
      <dgm:prSet presAssocID="{7BCD51AE-3796-417A-85C4-8A2316CD99BD}" presName="matrix" presStyleCnt="0"/>
      <dgm:spPr/>
    </dgm:pt>
    <dgm:pt modelId="{DF33325C-5846-4C89-8D3B-0E226F5618F9}" type="pres">
      <dgm:prSet presAssocID="{7BCD51AE-3796-417A-85C4-8A2316CD99BD}" presName="tile1" presStyleLbl="node1" presStyleIdx="0" presStyleCnt="4"/>
      <dgm:spPr/>
      <dgm:t>
        <a:bodyPr/>
        <a:lstStyle/>
        <a:p>
          <a:pPr rtl="1"/>
          <a:endParaRPr lang="ar-SA"/>
        </a:p>
      </dgm:t>
    </dgm:pt>
    <dgm:pt modelId="{249B5153-B6A9-4F60-BEBD-6AB73D32FB3D}" type="pres">
      <dgm:prSet presAssocID="{7BCD51AE-3796-417A-85C4-8A2316CD99B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86E8EDE-2EFC-4956-948E-0F386328C4A4}" type="pres">
      <dgm:prSet presAssocID="{7BCD51AE-3796-417A-85C4-8A2316CD99BD}" presName="tile2" presStyleLbl="node1" presStyleIdx="1" presStyleCnt="4"/>
      <dgm:spPr/>
      <dgm:t>
        <a:bodyPr/>
        <a:lstStyle/>
        <a:p>
          <a:pPr rtl="1"/>
          <a:endParaRPr lang="ar-SA"/>
        </a:p>
      </dgm:t>
    </dgm:pt>
    <dgm:pt modelId="{70F89451-4F15-4BC4-A443-0EED3CDD6BF3}" type="pres">
      <dgm:prSet presAssocID="{7BCD51AE-3796-417A-85C4-8A2316CD99B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36334B5-6FC0-413A-8C3E-E6DCB7037D15}" type="pres">
      <dgm:prSet presAssocID="{7BCD51AE-3796-417A-85C4-8A2316CD99BD}" presName="tile3" presStyleLbl="node1" presStyleIdx="2" presStyleCnt="4"/>
      <dgm:spPr/>
      <dgm:t>
        <a:bodyPr/>
        <a:lstStyle/>
        <a:p>
          <a:pPr rtl="1"/>
          <a:endParaRPr lang="ar-SA"/>
        </a:p>
      </dgm:t>
    </dgm:pt>
    <dgm:pt modelId="{9530B6C2-E29A-45D0-92AF-72395AA6ABDF}" type="pres">
      <dgm:prSet presAssocID="{7BCD51AE-3796-417A-85C4-8A2316CD99B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43FC23B-5B92-4F41-965D-F58CDD9EC246}" type="pres">
      <dgm:prSet presAssocID="{7BCD51AE-3796-417A-85C4-8A2316CD99BD}" presName="tile4" presStyleLbl="node1" presStyleIdx="3" presStyleCnt="4" custLinFactNeighborX="3115" custLinFactNeighborY="70874"/>
      <dgm:spPr/>
      <dgm:t>
        <a:bodyPr/>
        <a:lstStyle/>
        <a:p>
          <a:pPr rtl="1"/>
          <a:endParaRPr lang="ar-SA"/>
        </a:p>
      </dgm:t>
    </dgm:pt>
    <dgm:pt modelId="{3A70DD02-DF9D-424C-8F8B-F745492778BB}" type="pres">
      <dgm:prSet presAssocID="{7BCD51AE-3796-417A-85C4-8A2316CD99B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A01E296-BF76-4619-A0FA-C662E14F7647}" type="pres">
      <dgm:prSet presAssocID="{7BCD51AE-3796-417A-85C4-8A2316CD99BD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A0F5871-E65A-4A65-99A1-0A03336F71D3}" type="presOf" srcId="{4188FEE7-88CB-4752-B2C8-04B23E61C784}" destId="{9530B6C2-E29A-45D0-92AF-72395AA6ABDF}" srcOrd="1" destOrd="0" presId="urn:microsoft.com/office/officeart/2005/8/layout/matrix1"/>
    <dgm:cxn modelId="{882FE523-13D1-490E-AE90-BED23C629D1D}" type="presOf" srcId="{7BCD51AE-3796-417A-85C4-8A2316CD99BD}" destId="{D9A32A6C-5E91-4F12-8E0E-92FD5AFBBF7C}" srcOrd="0" destOrd="0" presId="urn:microsoft.com/office/officeart/2005/8/layout/matrix1"/>
    <dgm:cxn modelId="{E2AB6A38-1B18-425A-8B86-A278E30BB050}" srcId="{EC5CF542-C0CE-4CEB-9C54-F03226075B07}" destId="{4188FEE7-88CB-4752-B2C8-04B23E61C784}" srcOrd="2" destOrd="0" parTransId="{A5FFCB30-CF0D-446C-9CBD-2E8C4459F0EE}" sibTransId="{E1AB714A-28BE-4536-88D4-E9493D25CC79}"/>
    <dgm:cxn modelId="{34CA93AB-0750-42C5-B8F4-EA2DFA3CAA56}" type="presOf" srcId="{4188FEE7-88CB-4752-B2C8-04B23E61C784}" destId="{336334B5-6FC0-413A-8C3E-E6DCB7037D15}" srcOrd="0" destOrd="0" presId="urn:microsoft.com/office/officeart/2005/8/layout/matrix1"/>
    <dgm:cxn modelId="{BD254A18-BB5F-4A96-A3A3-F1D1CA23F9D1}" type="presOf" srcId="{E257491C-16B6-46D1-A50A-5876CF3E56ED}" destId="{70F89451-4F15-4BC4-A443-0EED3CDD6BF3}" srcOrd="1" destOrd="0" presId="urn:microsoft.com/office/officeart/2005/8/layout/matrix1"/>
    <dgm:cxn modelId="{69986A4B-63A3-4221-8177-E8C7D6F55E52}" type="presOf" srcId="{EC5CF542-C0CE-4CEB-9C54-F03226075B07}" destId="{0A01E296-BF76-4619-A0FA-C662E14F7647}" srcOrd="0" destOrd="0" presId="urn:microsoft.com/office/officeart/2005/8/layout/matrix1"/>
    <dgm:cxn modelId="{FA653EEB-9DCA-4125-AB6B-B6BDEC23B9CC}" type="presOf" srcId="{E86E5F35-6B9F-4AC4-9E3D-CE53BE7F27D0}" destId="{DF33325C-5846-4C89-8D3B-0E226F5618F9}" srcOrd="0" destOrd="0" presId="urn:microsoft.com/office/officeart/2005/8/layout/matrix1"/>
    <dgm:cxn modelId="{5A3769B1-9CE8-4AFD-BB89-76AE33817F00}" srcId="{7BCD51AE-3796-417A-85C4-8A2316CD99BD}" destId="{EC5CF542-C0CE-4CEB-9C54-F03226075B07}" srcOrd="0" destOrd="0" parTransId="{09AF6B22-B593-4CAE-A52F-3EE7537CF7BB}" sibTransId="{AD1E2419-57A2-423A-BE39-FFA729BD83DC}"/>
    <dgm:cxn modelId="{811FA7C2-BE9C-4F04-A2BA-C247F853992D}" type="presOf" srcId="{F370C00A-C769-4F5B-8D45-F38E312E5C7D}" destId="{943FC23B-5B92-4F41-965D-F58CDD9EC246}" srcOrd="0" destOrd="0" presId="urn:microsoft.com/office/officeart/2005/8/layout/matrix1"/>
    <dgm:cxn modelId="{8F38229D-2421-4787-AE07-4EB61C3C4A37}" type="presOf" srcId="{F370C00A-C769-4F5B-8D45-F38E312E5C7D}" destId="{3A70DD02-DF9D-424C-8F8B-F745492778BB}" srcOrd="1" destOrd="0" presId="urn:microsoft.com/office/officeart/2005/8/layout/matrix1"/>
    <dgm:cxn modelId="{16F5CE44-B1E0-4740-AB06-A9A0989BA57B}" type="presOf" srcId="{E86E5F35-6B9F-4AC4-9E3D-CE53BE7F27D0}" destId="{249B5153-B6A9-4F60-BEBD-6AB73D32FB3D}" srcOrd="1" destOrd="0" presId="urn:microsoft.com/office/officeart/2005/8/layout/matrix1"/>
    <dgm:cxn modelId="{1CC0EA29-6338-4932-8541-9038BBE81306}" srcId="{EC5CF542-C0CE-4CEB-9C54-F03226075B07}" destId="{E257491C-16B6-46D1-A50A-5876CF3E56ED}" srcOrd="1" destOrd="0" parTransId="{1AB927A0-8DAF-406E-8D0A-1D06C37700EE}" sibTransId="{DCC7FF38-73F6-4EC5-9172-0595E29113B7}"/>
    <dgm:cxn modelId="{9A0A4E2F-F08C-4585-864A-F150230805A5}" srcId="{EC5CF542-C0CE-4CEB-9C54-F03226075B07}" destId="{E86E5F35-6B9F-4AC4-9E3D-CE53BE7F27D0}" srcOrd="0" destOrd="0" parTransId="{2E85A399-0505-466F-89B1-12BDA3B9349E}" sibTransId="{E66BEE25-489A-433C-9B8A-B5B12038AC67}"/>
    <dgm:cxn modelId="{EF8A607A-B609-4936-8BA5-E95DBAE31F8D}" type="presOf" srcId="{E257491C-16B6-46D1-A50A-5876CF3E56ED}" destId="{386E8EDE-2EFC-4956-948E-0F386328C4A4}" srcOrd="0" destOrd="0" presId="urn:microsoft.com/office/officeart/2005/8/layout/matrix1"/>
    <dgm:cxn modelId="{546F7296-FC63-4D7F-9BB7-0F8987D3888F}" srcId="{EC5CF542-C0CE-4CEB-9C54-F03226075B07}" destId="{F370C00A-C769-4F5B-8D45-F38E312E5C7D}" srcOrd="3" destOrd="0" parTransId="{3A08BA5C-55C8-4D53-A513-33DDC132E0FB}" sibTransId="{68995B2E-0F04-4F1A-AD0A-0B8062FC88F6}"/>
    <dgm:cxn modelId="{2198E5B4-9F03-4B41-A82C-728063375613}" type="presParOf" srcId="{D9A32A6C-5E91-4F12-8E0E-92FD5AFBBF7C}" destId="{A29D4DB2-3CB7-4C79-A71C-07EDEBF921FF}" srcOrd="0" destOrd="0" presId="urn:microsoft.com/office/officeart/2005/8/layout/matrix1"/>
    <dgm:cxn modelId="{A752C737-5723-414A-B331-9DCEDCA1349B}" type="presParOf" srcId="{A29D4DB2-3CB7-4C79-A71C-07EDEBF921FF}" destId="{DF33325C-5846-4C89-8D3B-0E226F5618F9}" srcOrd="0" destOrd="0" presId="urn:microsoft.com/office/officeart/2005/8/layout/matrix1"/>
    <dgm:cxn modelId="{B9243559-7ED9-4F9D-9347-D9ABCB9E8147}" type="presParOf" srcId="{A29D4DB2-3CB7-4C79-A71C-07EDEBF921FF}" destId="{249B5153-B6A9-4F60-BEBD-6AB73D32FB3D}" srcOrd="1" destOrd="0" presId="urn:microsoft.com/office/officeart/2005/8/layout/matrix1"/>
    <dgm:cxn modelId="{ACCDD653-DECF-4D88-834B-31CDAF04ED89}" type="presParOf" srcId="{A29D4DB2-3CB7-4C79-A71C-07EDEBF921FF}" destId="{386E8EDE-2EFC-4956-948E-0F386328C4A4}" srcOrd="2" destOrd="0" presId="urn:microsoft.com/office/officeart/2005/8/layout/matrix1"/>
    <dgm:cxn modelId="{98287B4C-860E-468E-BAA8-5FB13E1D49F1}" type="presParOf" srcId="{A29D4DB2-3CB7-4C79-A71C-07EDEBF921FF}" destId="{70F89451-4F15-4BC4-A443-0EED3CDD6BF3}" srcOrd="3" destOrd="0" presId="urn:microsoft.com/office/officeart/2005/8/layout/matrix1"/>
    <dgm:cxn modelId="{3104ABA9-60A6-456B-B218-27340FE3CF13}" type="presParOf" srcId="{A29D4DB2-3CB7-4C79-A71C-07EDEBF921FF}" destId="{336334B5-6FC0-413A-8C3E-E6DCB7037D15}" srcOrd="4" destOrd="0" presId="urn:microsoft.com/office/officeart/2005/8/layout/matrix1"/>
    <dgm:cxn modelId="{53B9AA06-2EB5-4CC5-8DF8-58F241B34803}" type="presParOf" srcId="{A29D4DB2-3CB7-4C79-A71C-07EDEBF921FF}" destId="{9530B6C2-E29A-45D0-92AF-72395AA6ABDF}" srcOrd="5" destOrd="0" presId="urn:microsoft.com/office/officeart/2005/8/layout/matrix1"/>
    <dgm:cxn modelId="{15A5511F-CF3F-47F1-A2C1-01F43FA77372}" type="presParOf" srcId="{A29D4DB2-3CB7-4C79-A71C-07EDEBF921FF}" destId="{943FC23B-5B92-4F41-965D-F58CDD9EC246}" srcOrd="6" destOrd="0" presId="urn:microsoft.com/office/officeart/2005/8/layout/matrix1"/>
    <dgm:cxn modelId="{8DF9BC5A-6A96-4202-B412-1A65F9897385}" type="presParOf" srcId="{A29D4DB2-3CB7-4C79-A71C-07EDEBF921FF}" destId="{3A70DD02-DF9D-424C-8F8B-F745492778BB}" srcOrd="7" destOrd="0" presId="urn:microsoft.com/office/officeart/2005/8/layout/matrix1"/>
    <dgm:cxn modelId="{9AC74493-DD09-4AC5-86AC-A36BEED67840}" type="presParOf" srcId="{D9A32A6C-5E91-4F12-8E0E-92FD5AFBBF7C}" destId="{0A01E296-BF76-4619-A0FA-C662E14F764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3325C-5846-4C89-8D3B-0E226F5618F9}">
      <dsp:nvSpPr>
        <dsp:cNvPr id="0" name=""/>
        <dsp:cNvSpPr/>
      </dsp:nvSpPr>
      <dsp:spPr>
        <a:xfrm rot="16200000">
          <a:off x="436661" y="-436661"/>
          <a:ext cx="1831776" cy="2705098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0" tIns="355600" rIns="355600" bIns="3556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0" kern="1200" dirty="0"/>
        </a:p>
      </dsp:txBody>
      <dsp:txXfrm rot="5400000">
        <a:off x="0" y="0"/>
        <a:ext cx="2705098" cy="1373832"/>
      </dsp:txXfrm>
    </dsp:sp>
    <dsp:sp modelId="{386E8EDE-2EFC-4956-948E-0F386328C4A4}">
      <dsp:nvSpPr>
        <dsp:cNvPr id="0" name=""/>
        <dsp:cNvSpPr/>
      </dsp:nvSpPr>
      <dsp:spPr>
        <a:xfrm>
          <a:off x="2705098" y="0"/>
          <a:ext cx="2705098" cy="1831776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0" tIns="355600" rIns="355600" bIns="3556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0" kern="1200" dirty="0"/>
        </a:p>
      </dsp:txBody>
      <dsp:txXfrm>
        <a:off x="2705098" y="0"/>
        <a:ext cx="2705098" cy="1373832"/>
      </dsp:txXfrm>
    </dsp:sp>
    <dsp:sp modelId="{336334B5-6FC0-413A-8C3E-E6DCB7037D15}">
      <dsp:nvSpPr>
        <dsp:cNvPr id="0" name=""/>
        <dsp:cNvSpPr/>
      </dsp:nvSpPr>
      <dsp:spPr>
        <a:xfrm rot="10800000">
          <a:off x="0" y="1831776"/>
          <a:ext cx="2705098" cy="1831776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0" tIns="355600" rIns="355600" bIns="3556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0" kern="1200"/>
        </a:p>
      </dsp:txBody>
      <dsp:txXfrm rot="10800000">
        <a:off x="0" y="2289720"/>
        <a:ext cx="2705098" cy="1373832"/>
      </dsp:txXfrm>
    </dsp:sp>
    <dsp:sp modelId="{943FC23B-5B92-4F41-965D-F58CDD9EC246}">
      <dsp:nvSpPr>
        <dsp:cNvPr id="0" name=""/>
        <dsp:cNvSpPr/>
      </dsp:nvSpPr>
      <dsp:spPr>
        <a:xfrm rot="5400000">
          <a:off x="3141759" y="1395115"/>
          <a:ext cx="1831776" cy="2705098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0" tIns="355600" rIns="355600" bIns="355600" numCol="1" spcCol="1270" anchor="ctr" anchorCtr="0">
          <a:noAutofit/>
        </a:bodyPr>
        <a:lstStyle/>
        <a:p>
          <a:pPr lvl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5000" kern="1200"/>
        </a:p>
      </dsp:txBody>
      <dsp:txXfrm rot="-5400000">
        <a:off x="2705098" y="2289720"/>
        <a:ext cx="2705098" cy="1373832"/>
      </dsp:txXfrm>
    </dsp:sp>
    <dsp:sp modelId="{0A01E296-BF76-4619-A0FA-C662E14F7647}">
      <dsp:nvSpPr>
        <dsp:cNvPr id="0" name=""/>
        <dsp:cNvSpPr/>
      </dsp:nvSpPr>
      <dsp:spPr>
        <a:xfrm>
          <a:off x="1893568" y="1373832"/>
          <a:ext cx="1623059" cy="915888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3900" kern="1200" dirty="0"/>
        </a:p>
      </dsp:txBody>
      <dsp:txXfrm>
        <a:off x="1938278" y="1418542"/>
        <a:ext cx="1533639" cy="826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61907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836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5200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7184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0631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7626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678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53580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6362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42887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1385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33EDF-7293-4FC3-8EF5-A70FA4BB6273}" type="datetimeFigureOut">
              <a:rPr lang="ar-SA" smtClean="0"/>
              <a:t>27/04/37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11C1C-428C-4FAB-B7A3-DF2F905F381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9703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مستطيل مستدير الزوايا 18"/>
          <p:cNvSpPr/>
          <p:nvPr/>
        </p:nvSpPr>
        <p:spPr>
          <a:xfrm>
            <a:off x="323351" y="568961"/>
            <a:ext cx="5913961" cy="1816993"/>
          </a:xfrm>
          <a:prstGeom prst="roundRect">
            <a:avLst/>
          </a:prstGeom>
          <a:ln w="41275" cmpd="thickThin"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sz="2000" dirty="0">
              <a:solidFill>
                <a:srgbClr val="FF0000"/>
              </a:solidFill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132" y="674234"/>
            <a:ext cx="1353003" cy="803223"/>
          </a:xfrm>
          <a:prstGeom prst="rect">
            <a:avLst/>
          </a:prstGeom>
        </p:spPr>
      </p:pic>
      <p:sp>
        <p:nvSpPr>
          <p:cNvPr id="12" name="AutoShape 2" descr="نتيجة بحث الصور عن استراتيجيات جدول فراير"/>
          <p:cNvSpPr>
            <a:spLocks noChangeAspect="1" noChangeArrowheads="1"/>
          </p:cNvSpPr>
          <p:nvPr/>
        </p:nvSpPr>
        <p:spPr bwMode="auto">
          <a:xfrm>
            <a:off x="-46435" y="-182033"/>
            <a:ext cx="228601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4" name="مستطيل 13"/>
          <p:cNvSpPr/>
          <p:nvPr/>
        </p:nvSpPr>
        <p:spPr>
          <a:xfrm>
            <a:off x="2403167" y="4110336"/>
            <a:ext cx="1754327" cy="1231107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  <a:scene3d>
              <a:camera prst="orthographicFront"/>
              <a:lightRig rig="soft" dir="tl">
                <a:rot lat="0" lon="0" rev="0"/>
              </a:lightRig>
            </a:scene3d>
            <a:flatTx/>
          </a:bodyPr>
          <a:lstStyle/>
          <a:p>
            <a:pPr algn="ctr"/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3861049" y="930722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18" name="مستطيل 17"/>
          <p:cNvSpPr/>
          <p:nvPr/>
        </p:nvSpPr>
        <p:spPr>
          <a:xfrm>
            <a:off x="323352" y="816292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sp>
        <p:nvSpPr>
          <p:cNvPr id="20" name="مستطيل 19"/>
          <p:cNvSpPr/>
          <p:nvPr/>
        </p:nvSpPr>
        <p:spPr>
          <a:xfrm>
            <a:off x="3336634" y="4110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ar-SA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1207658" y="1706383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 23"/>
          <p:cNvSpPr/>
          <p:nvPr/>
        </p:nvSpPr>
        <p:spPr>
          <a:xfrm>
            <a:off x="1207658" y="2078221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23" name="رسم تخطيطي 22"/>
          <p:cNvGraphicFramePr/>
          <p:nvPr>
            <p:extLst>
              <p:ext uri="{D42A27DB-BD31-4B8C-83A1-F6EECF244321}">
                <p14:modId xmlns:p14="http://schemas.microsoft.com/office/powerpoint/2010/main" val="344769123"/>
              </p:ext>
            </p:extLst>
          </p:nvPr>
        </p:nvGraphicFramePr>
        <p:xfrm>
          <a:off x="603415" y="4725889"/>
          <a:ext cx="5410197" cy="3663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مستطيل 25"/>
          <p:cNvSpPr/>
          <p:nvPr/>
        </p:nvSpPr>
        <p:spPr>
          <a:xfrm>
            <a:off x="2705116" y="3059834"/>
            <a:ext cx="34964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</a:t>
            </a:r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نموذج فراير 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7" name="صورة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963" y="1454973"/>
            <a:ext cx="1269173" cy="873515"/>
          </a:xfrm>
          <a:prstGeom prst="rect">
            <a:avLst/>
          </a:prstGeom>
        </p:spPr>
      </p:pic>
      <p:pic>
        <p:nvPicPr>
          <p:cNvPr id="28" name="صورة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9259">
            <a:off x="368269" y="2717852"/>
            <a:ext cx="2445781" cy="162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8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5" name="مستطيل 4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</a:t>
            </a:r>
            <a:r>
              <a:rPr lang="ar-SA" sz="1600" dirty="0"/>
              <a:t>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2" name="مستطيل 1"/>
          <p:cNvSpPr/>
          <p:nvPr/>
        </p:nvSpPr>
        <p:spPr>
          <a:xfrm>
            <a:off x="2484104" y="2897934"/>
            <a:ext cx="37930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إستراتيجية</a:t>
            </a:r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الدقيقة الواحدة 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9944">
            <a:off x="226810" y="2747119"/>
            <a:ext cx="1981200" cy="1935067"/>
          </a:xfrm>
          <a:prstGeom prst="rect">
            <a:avLst/>
          </a:prstGeom>
        </p:spPr>
      </p:pic>
      <p:sp>
        <p:nvSpPr>
          <p:cNvPr id="9" name="وسيلة شرح على شكل سحابة 8"/>
          <p:cNvSpPr/>
          <p:nvPr/>
        </p:nvSpPr>
        <p:spPr>
          <a:xfrm>
            <a:off x="2066171" y="3689971"/>
            <a:ext cx="4335993" cy="2304256"/>
          </a:xfrm>
          <a:prstGeom prst="cloudCallout">
            <a:avLst>
              <a:gd name="adj1" fmla="val -35120"/>
              <a:gd name="adj2" fmla="val 6939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" name="رابط مستقيم 10"/>
          <p:cNvCxnSpPr/>
          <p:nvPr/>
        </p:nvCxnSpPr>
        <p:spPr>
          <a:xfrm flipH="1">
            <a:off x="908721" y="7020272"/>
            <a:ext cx="52740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flipH="1">
            <a:off x="908721" y="7668344"/>
            <a:ext cx="52740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ستطيل 14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1376446" y="1727601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573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مستدير الزوايا 9"/>
          <p:cNvSpPr/>
          <p:nvPr/>
        </p:nvSpPr>
        <p:spPr>
          <a:xfrm>
            <a:off x="445864" y="323528"/>
            <a:ext cx="5935464" cy="182870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1319965" y="1727601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1548625" y="2440195"/>
            <a:ext cx="42082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استراتيجية المفاهيم الكرتونية </a:t>
            </a:r>
            <a:endParaRPr lang="ar-SA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صورة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9" y="4542806"/>
            <a:ext cx="1605997" cy="1757386"/>
          </a:xfrm>
          <a:prstGeom prst="rect">
            <a:avLst/>
          </a:prstGeom>
        </p:spPr>
      </p:pic>
      <p:pic>
        <p:nvPicPr>
          <p:cNvPr id="19" name="صورة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8596" y="6837218"/>
            <a:ext cx="1772251" cy="2095500"/>
          </a:xfrm>
          <a:prstGeom prst="rect">
            <a:avLst/>
          </a:prstGeom>
        </p:spPr>
      </p:pic>
      <p:sp>
        <p:nvSpPr>
          <p:cNvPr id="4" name="وسيلة شرح على شكل سحابة 3"/>
          <p:cNvSpPr/>
          <p:nvPr/>
        </p:nvSpPr>
        <p:spPr>
          <a:xfrm>
            <a:off x="414477" y="3024970"/>
            <a:ext cx="1810973" cy="1215425"/>
          </a:xfrm>
          <a:prstGeom prst="cloudCallout">
            <a:avLst>
              <a:gd name="adj1" fmla="val 29659"/>
              <a:gd name="adj2" fmla="val 7660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وسيلة شرح على شكل سحابة 8"/>
          <p:cNvSpPr/>
          <p:nvPr/>
        </p:nvSpPr>
        <p:spPr>
          <a:xfrm>
            <a:off x="2236199" y="6421672"/>
            <a:ext cx="1584176" cy="1047750"/>
          </a:xfrm>
          <a:prstGeom prst="cloudCallout">
            <a:avLst>
              <a:gd name="adj1" fmla="val -66529"/>
              <a:gd name="adj2" fmla="val 8068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646" y="6945547"/>
            <a:ext cx="1524000" cy="1878842"/>
          </a:xfrm>
          <a:prstGeom prst="rect">
            <a:avLst/>
          </a:prstGeom>
        </p:spPr>
      </p:pic>
      <p:sp>
        <p:nvSpPr>
          <p:cNvPr id="16" name="وسيلة شرح على شكل سحابة 15"/>
          <p:cNvSpPr/>
          <p:nvPr/>
        </p:nvSpPr>
        <p:spPr>
          <a:xfrm>
            <a:off x="5000774" y="5580112"/>
            <a:ext cx="1656313" cy="1139526"/>
          </a:xfrm>
          <a:prstGeom prst="cloudCallout">
            <a:avLst>
              <a:gd name="adj1" fmla="val -23133"/>
              <a:gd name="adj2" fmla="val 9593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0" name="صورة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00774" y="2937244"/>
            <a:ext cx="1404679" cy="2438400"/>
          </a:xfrm>
          <a:prstGeom prst="rect">
            <a:avLst/>
          </a:prstGeom>
        </p:spPr>
      </p:pic>
      <p:sp>
        <p:nvSpPr>
          <p:cNvPr id="21" name="وسيلة شرح مستطيلة مستديرة الزوايا 20"/>
          <p:cNvSpPr/>
          <p:nvPr/>
        </p:nvSpPr>
        <p:spPr>
          <a:xfrm>
            <a:off x="2314036" y="3632682"/>
            <a:ext cx="2579886" cy="2664296"/>
          </a:xfrm>
          <a:prstGeom prst="wedgeRoundRectCallout">
            <a:avLst>
              <a:gd name="adj1" fmla="val 63345"/>
              <a:gd name="adj2" fmla="val -3903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047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7" name="مستطيل 6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1330170" y="1710101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2110922" y="2373820"/>
            <a:ext cx="426911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استراتيجية جدول التعلم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K.w.l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</a:p>
          <a:p>
            <a:pPr algn="ctr"/>
            <a:endParaRPr lang="ar-SA" sz="28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ar-SA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12" name="جدول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491465"/>
              </p:ext>
            </p:extLst>
          </p:nvPr>
        </p:nvGraphicFramePr>
        <p:xfrm>
          <a:off x="753805" y="4067944"/>
          <a:ext cx="5256585" cy="44805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52195"/>
                <a:gridCol w="1752195"/>
                <a:gridCol w="1752195"/>
              </a:tblGrid>
              <a:tr h="756830">
                <a:tc>
                  <a:txBody>
                    <a:bodyPr/>
                    <a:lstStyle/>
                    <a:p>
                      <a:pPr algn="ctr" rtl="1"/>
                      <a:r>
                        <a:rPr lang="en-US" sz="2400" dirty="0" smtClean="0"/>
                        <a:t> </a:t>
                      </a:r>
                      <a:r>
                        <a:rPr lang="ar-SA" sz="2400" dirty="0" smtClean="0"/>
                        <a:t>مــــاذا نعرف ؟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مـــــاذا</a:t>
                      </a:r>
                      <a:r>
                        <a:rPr lang="ar-SA" sz="2400" baseline="0" dirty="0" smtClean="0"/>
                        <a:t> نريد أن نعرف ؟</a:t>
                      </a:r>
                      <a:endParaRPr lang="ar-S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dirty="0" smtClean="0"/>
                        <a:t> ماذا تـــعلمنا ؟</a:t>
                      </a:r>
                      <a:endParaRPr lang="ar-SA" sz="2400" dirty="0"/>
                    </a:p>
                  </a:txBody>
                  <a:tcPr/>
                </a:tc>
              </a:tr>
              <a:tr h="336369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صورة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0642">
            <a:off x="365844" y="2459496"/>
            <a:ext cx="1823906" cy="122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5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29466" y="1728285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1990001" y="2699792"/>
            <a:ext cx="42210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استرتيجية</a:t>
            </a:r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فكر . زاوج . شارك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683" y="3632748"/>
            <a:ext cx="3317294" cy="1484227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9798">
            <a:off x="603594" y="3750638"/>
            <a:ext cx="1398138" cy="1398138"/>
          </a:xfrm>
          <a:prstGeom prst="rect">
            <a:avLst/>
          </a:prstGeom>
        </p:spPr>
      </p:pic>
      <p:sp>
        <p:nvSpPr>
          <p:cNvPr id="15" name="مستطيل مستدير الزوايا 14"/>
          <p:cNvSpPr/>
          <p:nvPr/>
        </p:nvSpPr>
        <p:spPr>
          <a:xfrm>
            <a:off x="1176163" y="5580112"/>
            <a:ext cx="4729493" cy="26642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4500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60058" y="1715477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1933422" y="2555776"/>
            <a:ext cx="41665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استراتيجية البطاقات المروحية</a:t>
            </a:r>
            <a:endParaRPr lang="ar-SA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7255" flipH="1">
            <a:off x="4579784" y="3521549"/>
            <a:ext cx="1489378" cy="1263216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750" y="3369848"/>
            <a:ext cx="2473394" cy="1513845"/>
          </a:xfrm>
          <a:prstGeom prst="rect">
            <a:avLst/>
          </a:prstGeom>
        </p:spPr>
      </p:pic>
      <p:pic>
        <p:nvPicPr>
          <p:cNvPr id="13" name="صورة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07" y="3484941"/>
            <a:ext cx="1591701" cy="1434386"/>
          </a:xfrm>
          <a:prstGeom prst="rect">
            <a:avLst/>
          </a:prstGeom>
        </p:spPr>
      </p:pic>
      <p:sp>
        <p:nvSpPr>
          <p:cNvPr id="14" name="مربع نص 13"/>
          <p:cNvSpPr txBox="1"/>
          <p:nvPr/>
        </p:nvSpPr>
        <p:spPr>
          <a:xfrm>
            <a:off x="587309" y="5580112"/>
            <a:ext cx="5222968" cy="258532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dirty="0" smtClean="0"/>
              <a:t>عدد البطاقات : ..........................................................</a:t>
            </a:r>
          </a:p>
          <a:p>
            <a:endParaRPr lang="ar-SA" dirty="0"/>
          </a:p>
          <a:p>
            <a:r>
              <a:rPr lang="ar-SA" dirty="0" smtClean="0"/>
              <a:t>سؤال البطاقة الأولى ؟ ..................................................</a:t>
            </a:r>
          </a:p>
          <a:p>
            <a:endParaRPr lang="ar-SA" dirty="0"/>
          </a:p>
          <a:p>
            <a:r>
              <a:rPr lang="ar-SA" dirty="0" smtClean="0"/>
              <a:t>سؤال البطاقة الثانية ؟.....................................................</a:t>
            </a:r>
          </a:p>
          <a:p>
            <a:endParaRPr lang="ar-SA" dirty="0"/>
          </a:p>
          <a:p>
            <a:r>
              <a:rPr lang="ar-SA" dirty="0" smtClean="0"/>
              <a:t>سؤال البطاقة الثالثة ؟.....................................................</a:t>
            </a:r>
          </a:p>
          <a:p>
            <a:endParaRPr lang="ar-SA" dirty="0"/>
          </a:p>
          <a:p>
            <a:r>
              <a:rPr lang="ar-SA" dirty="0" smtClean="0"/>
              <a:t>سؤال البطاقة الرابعة ؟ ....................................................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8127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30170" y="1715477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1068382" y="2508761"/>
            <a:ext cx="45207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قلم واحد وكتاب واحد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6030">
            <a:off x="1237853" y="3481772"/>
            <a:ext cx="2184903" cy="1800200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813" y="3381846"/>
            <a:ext cx="2024160" cy="2394670"/>
          </a:xfrm>
          <a:prstGeom prst="rect">
            <a:avLst/>
          </a:prstGeom>
        </p:spPr>
      </p:pic>
      <p:sp>
        <p:nvSpPr>
          <p:cNvPr id="15" name="مستطيل مستدير الزوايا 14"/>
          <p:cNvSpPr/>
          <p:nvPr/>
        </p:nvSpPr>
        <p:spPr>
          <a:xfrm>
            <a:off x="1075732" y="5940152"/>
            <a:ext cx="4729493" cy="26642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4423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49853" y="1733525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137196" y="2407403"/>
            <a:ext cx="28039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من أنا ؟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69" y="3733428"/>
            <a:ext cx="1819250" cy="2342940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083" y="6577348"/>
            <a:ext cx="2815629" cy="2334157"/>
          </a:xfrm>
          <a:prstGeom prst="rect">
            <a:avLst/>
          </a:prstGeom>
        </p:spPr>
      </p:pic>
      <p:sp>
        <p:nvSpPr>
          <p:cNvPr id="12" name="وسيلة شرح مستطيلة مستديرة الزوايا 11"/>
          <p:cNvSpPr/>
          <p:nvPr/>
        </p:nvSpPr>
        <p:spPr>
          <a:xfrm>
            <a:off x="2501359" y="3275856"/>
            <a:ext cx="2439810" cy="3301492"/>
          </a:xfrm>
          <a:prstGeom prst="wedgeRoundRectCallout">
            <a:avLst>
              <a:gd name="adj1" fmla="val 65123"/>
              <a:gd name="adj2" fmla="val -8007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ربع نص 12"/>
          <p:cNvSpPr txBox="1"/>
          <p:nvPr/>
        </p:nvSpPr>
        <p:spPr>
          <a:xfrm>
            <a:off x="2501359" y="7645776"/>
            <a:ext cx="319831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dirty="0" smtClean="0"/>
              <a:t>...............................................</a:t>
            </a:r>
            <a:endParaRPr lang="ar-SA" dirty="0"/>
          </a:p>
        </p:txBody>
      </p:sp>
      <p:pic>
        <p:nvPicPr>
          <p:cNvPr id="15" name="صورة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65" y="2992178"/>
            <a:ext cx="1831007" cy="358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9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38346" y="1655346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589682" y="2406989"/>
            <a:ext cx="33570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التعلم باللعب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2688077" y="3366967"/>
            <a:ext cx="2824876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ar-SA" sz="2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ar-SA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نوع اللعبة : 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ar-SA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اللعب البدني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ar-SA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اللعب التمثيلي 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ar-SA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اللعب الإنشائي أو التركيبي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ar-SA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اللعب الفني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ar-SA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اللعب الثقافي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ar-SA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اللعب الرياضي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ar-SA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اللعب الإلكتروني</a:t>
            </a:r>
          </a:p>
          <a:p>
            <a:pPr marL="457200" indent="-457200" algn="ctr">
              <a:buFont typeface="Wingdings" pitchFamily="2" charset="2"/>
              <a:buChar char="q"/>
            </a:pPr>
            <a:endParaRPr lang="ar-S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12" y="5117321"/>
            <a:ext cx="1072397" cy="949134"/>
          </a:xfrm>
          <a:prstGeom prst="rect">
            <a:avLst/>
          </a:prstGeom>
        </p:spPr>
      </p:pic>
      <p:pic>
        <p:nvPicPr>
          <p:cNvPr id="15" name="صورة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514" y="3869827"/>
            <a:ext cx="1071563" cy="1066800"/>
          </a:xfrm>
          <a:prstGeom prst="rect">
            <a:avLst/>
          </a:prstGeom>
        </p:spPr>
      </p:pic>
      <p:pic>
        <p:nvPicPr>
          <p:cNvPr id="16" name="صورة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70" y="2534564"/>
            <a:ext cx="1247775" cy="914400"/>
          </a:xfrm>
          <a:prstGeom prst="rect">
            <a:avLst/>
          </a:prstGeom>
        </p:spPr>
      </p:pic>
      <p:sp>
        <p:nvSpPr>
          <p:cNvPr id="17" name="مستطيل مستدير الزوايا 16"/>
          <p:cNvSpPr/>
          <p:nvPr/>
        </p:nvSpPr>
        <p:spPr>
          <a:xfrm>
            <a:off x="2469381" y="3194556"/>
            <a:ext cx="3262267" cy="36933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rgbClr val="C00000"/>
                </a:solidFill>
              </a:rPr>
              <a:t>اسم اللعبة : .................................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1176163" y="6372200"/>
            <a:ext cx="4729493" cy="244827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rgbClr val="C00000"/>
                </a:solidFill>
              </a:rPr>
              <a:t>الأدوات المستخدمة : </a:t>
            </a:r>
            <a:r>
              <a:rPr lang="ar-SA" dirty="0" smtClean="0"/>
              <a:t>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r>
              <a:rPr lang="ar-SA" dirty="0" smtClean="0">
                <a:solidFill>
                  <a:srgbClr val="C00000"/>
                </a:solidFill>
              </a:rPr>
              <a:t>مثال : </a:t>
            </a:r>
            <a:endParaRPr lang="ar-SA" dirty="0">
              <a:solidFill>
                <a:srgbClr val="C00000"/>
              </a:solidFill>
            </a:endParaRPr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1351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97489" y="1727601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674350" y="2411760"/>
            <a:ext cx="336181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لعب الأدوار 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50" y="3275856"/>
            <a:ext cx="4464496" cy="2232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مستطيل مستدير الزوايا 11"/>
          <p:cNvSpPr/>
          <p:nvPr/>
        </p:nvSpPr>
        <p:spPr>
          <a:xfrm>
            <a:off x="1059268" y="5940152"/>
            <a:ext cx="4729493" cy="26642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83396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68234" y="1655346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95373" y="2555776"/>
            <a:ext cx="36102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حل المشكلات 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63" y="3419872"/>
            <a:ext cx="2466975" cy="1585933"/>
          </a:xfrm>
          <a:prstGeom prst="rect">
            <a:avLst/>
          </a:prstGeom>
        </p:spPr>
      </p:pic>
      <p:pic>
        <p:nvPicPr>
          <p:cNvPr id="13" name="صورة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968" y="3419872"/>
            <a:ext cx="3156155" cy="1585933"/>
          </a:xfrm>
          <a:prstGeom prst="rect">
            <a:avLst/>
          </a:prstGeom>
        </p:spPr>
      </p:pic>
      <p:sp>
        <p:nvSpPr>
          <p:cNvPr id="15" name="مستطيل مستدير الزوايا 14"/>
          <p:cNvSpPr/>
          <p:nvPr/>
        </p:nvSpPr>
        <p:spPr>
          <a:xfrm>
            <a:off x="1176163" y="5580112"/>
            <a:ext cx="4729493" cy="26642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6764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87284" y="1727601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290564" y="2483768"/>
            <a:ext cx="361990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التعلم التعاوني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02" y="3720516"/>
            <a:ext cx="1844699" cy="1503097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49" y="3051484"/>
            <a:ext cx="1621928" cy="1373857"/>
          </a:xfrm>
          <a:prstGeom prst="rect">
            <a:avLst/>
          </a:prstGeom>
        </p:spPr>
      </p:pic>
      <p:sp>
        <p:nvSpPr>
          <p:cNvPr id="15" name="مستطيل مستدير الزوايا 14"/>
          <p:cNvSpPr/>
          <p:nvPr/>
        </p:nvSpPr>
        <p:spPr>
          <a:xfrm>
            <a:off x="1176163" y="5580112"/>
            <a:ext cx="4729493" cy="26642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  <a:endParaRPr lang="ar-SA" dirty="0"/>
          </a:p>
        </p:txBody>
      </p:sp>
      <p:pic>
        <p:nvPicPr>
          <p:cNvPr id="17" name="صورة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11" y="3749823"/>
            <a:ext cx="1965053" cy="147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3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30170" y="1727601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471121" y="2335396"/>
            <a:ext cx="37978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العصف الذهني 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52" y="2113598"/>
            <a:ext cx="1555572" cy="2037791"/>
          </a:xfrm>
          <a:prstGeom prst="rect">
            <a:avLst/>
          </a:prstGeom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869" y="3764674"/>
            <a:ext cx="1821037" cy="1432173"/>
          </a:xfrm>
          <a:prstGeom prst="rect">
            <a:avLst/>
          </a:prstGeom>
        </p:spPr>
      </p:pic>
      <p:sp>
        <p:nvSpPr>
          <p:cNvPr id="12" name="مستطيل مستدير الزوايا 11"/>
          <p:cNvSpPr/>
          <p:nvPr/>
        </p:nvSpPr>
        <p:spPr>
          <a:xfrm>
            <a:off x="1017351" y="5292080"/>
            <a:ext cx="4729493" cy="26642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  <a:endParaRPr lang="ar-SA" dirty="0"/>
          </a:p>
        </p:txBody>
      </p:sp>
      <p:sp>
        <p:nvSpPr>
          <p:cNvPr id="14" name="مخطط انسيابي: معالجة معرّفة مسبقاً 13"/>
          <p:cNvSpPr/>
          <p:nvPr/>
        </p:nvSpPr>
        <p:spPr>
          <a:xfrm>
            <a:off x="1664857" y="3132494"/>
            <a:ext cx="3089011" cy="1419225"/>
          </a:xfrm>
          <a:prstGeom prst="flowChartPredefinedProcess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1000" b="1" dirty="0" smtClean="0"/>
              <a:t>خطوات استراتيجية العصف الذهني :</a:t>
            </a:r>
          </a:p>
          <a:p>
            <a:pPr marL="342900" indent="-342900">
              <a:buFont typeface="+mj-lt"/>
              <a:buAutoNum type="arabicPeriod"/>
            </a:pPr>
            <a:r>
              <a:rPr lang="ar-SA" sz="1000" b="1" dirty="0" smtClean="0"/>
              <a:t>تحديد الهدف وطرح الموضوع المطلوب دراسته مع تهيئة الطلاب ذهنيا .</a:t>
            </a:r>
          </a:p>
          <a:p>
            <a:pPr marL="342900" indent="-342900">
              <a:buFont typeface="+mj-lt"/>
              <a:buAutoNum type="arabicPeriod"/>
            </a:pPr>
            <a:r>
              <a:rPr lang="ar-SA" sz="1000" b="1" dirty="0" smtClean="0"/>
              <a:t>تشجيع الطلاب على إعطاء جميع الإجابات والآراء الممكنة .</a:t>
            </a:r>
          </a:p>
          <a:p>
            <a:pPr marL="342900" indent="-342900">
              <a:buFont typeface="+mj-lt"/>
              <a:buAutoNum type="arabicPeriod"/>
            </a:pPr>
            <a:r>
              <a:rPr lang="ar-SA" sz="1000" b="1" dirty="0" smtClean="0"/>
              <a:t>التدخل لتصحيح مسار تفكير الطلاب عند الضرورة .</a:t>
            </a:r>
          </a:p>
          <a:p>
            <a:pPr marL="342900" indent="-342900">
              <a:buFont typeface="+mj-lt"/>
              <a:buAutoNum type="arabicPeriod"/>
            </a:pPr>
            <a:r>
              <a:rPr lang="ar-SA" sz="1000" b="1" dirty="0" smtClean="0"/>
              <a:t>مساعدة الطلاب على إستخلاص الأفكار النهائية .</a:t>
            </a:r>
          </a:p>
        </p:txBody>
      </p:sp>
    </p:spTree>
    <p:extLst>
      <p:ext uri="{BB962C8B-B14F-4D97-AF65-F5344CB8AC3E}">
        <p14:creationId xmlns:p14="http://schemas.microsoft.com/office/powerpoint/2010/main" val="361880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49853" y="1727601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409187" y="2372380"/>
            <a:ext cx="33826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التفكير الناقد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58" y="3203848"/>
            <a:ext cx="2221135" cy="178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3203848"/>
            <a:ext cx="3406668" cy="1832500"/>
          </a:xfrm>
          <a:prstGeom prst="rect">
            <a:avLst/>
          </a:prstGeom>
        </p:spPr>
      </p:pic>
      <p:sp>
        <p:nvSpPr>
          <p:cNvPr id="12" name="مستطيل مستدير الزوايا 11"/>
          <p:cNvSpPr/>
          <p:nvPr/>
        </p:nvSpPr>
        <p:spPr>
          <a:xfrm>
            <a:off x="1017351" y="5261768"/>
            <a:ext cx="4729493" cy="26642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6353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60058" y="1715477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889892" y="2934380"/>
            <a:ext cx="32928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أصدقاء الساعة</a:t>
            </a:r>
            <a:endParaRPr lang="ar-SA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79" y="2352700"/>
            <a:ext cx="2407841" cy="2209800"/>
          </a:xfrm>
          <a:prstGeom prst="rect">
            <a:avLst/>
          </a:prstGeom>
        </p:spPr>
      </p:pic>
      <p:sp>
        <p:nvSpPr>
          <p:cNvPr id="11" name="مستطيل مستدير الزوايا 10"/>
          <p:cNvSpPr/>
          <p:nvPr/>
        </p:nvSpPr>
        <p:spPr>
          <a:xfrm>
            <a:off x="1176163" y="5580112"/>
            <a:ext cx="4729493" cy="26642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  <a:endParaRPr lang="ar-SA" dirty="0"/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334" y="3635896"/>
            <a:ext cx="2351881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9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414546" y="1715477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2528610" y="2411760"/>
            <a:ext cx="314381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تيك تاك تو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12" name="جدول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202762"/>
              </p:ext>
            </p:extLst>
          </p:nvPr>
        </p:nvGraphicFramePr>
        <p:xfrm>
          <a:off x="1096097" y="5868144"/>
          <a:ext cx="4576323" cy="19202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525441"/>
                <a:gridCol w="1525441"/>
                <a:gridCol w="1525441"/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ar-SA" dirty="0" smtClean="0"/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صورة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248" y="3113509"/>
            <a:ext cx="3584717" cy="241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77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49853" y="1715477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793326" y="2339752"/>
            <a:ext cx="526137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الأركان ( الزوايا ) الأربعة 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1068850" y="2937764"/>
            <a:ext cx="4970470" cy="27086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81" y="3046566"/>
            <a:ext cx="797851" cy="779433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64" y="4750788"/>
            <a:ext cx="797851" cy="895664"/>
          </a:xfrm>
          <a:prstGeom prst="rect">
            <a:avLst/>
          </a:prstGeom>
        </p:spPr>
      </p:pic>
      <p:pic>
        <p:nvPicPr>
          <p:cNvPr id="14" name="صورة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392" y="4725414"/>
            <a:ext cx="797851" cy="822702"/>
          </a:xfrm>
          <a:prstGeom prst="rect">
            <a:avLst/>
          </a:prstGeom>
        </p:spPr>
      </p:pic>
      <p:pic>
        <p:nvPicPr>
          <p:cNvPr id="15" name="صورة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392" y="3046566"/>
            <a:ext cx="756778" cy="779433"/>
          </a:xfrm>
          <a:prstGeom prst="rect">
            <a:avLst/>
          </a:prstGeom>
        </p:spPr>
      </p:pic>
      <p:sp>
        <p:nvSpPr>
          <p:cNvPr id="16" name="مستطيل 15"/>
          <p:cNvSpPr/>
          <p:nvPr/>
        </p:nvSpPr>
        <p:spPr>
          <a:xfrm>
            <a:off x="1161181" y="3673570"/>
            <a:ext cx="4471096" cy="21544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buFont typeface="Wingdings" pitchFamily="2" charset="2"/>
              <a:buChar char="q"/>
            </a:pPr>
            <a:r>
              <a:rPr lang="ar-SA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يطرح المعلم سؤالا له أربعة  اختيارات</a:t>
            </a:r>
          </a:p>
          <a:p>
            <a:pPr marL="685800" indent="-685800">
              <a:buFont typeface="Wingdings" pitchFamily="2" charset="2"/>
              <a:buChar char="q"/>
            </a:pPr>
            <a:r>
              <a:rPr lang="ar-SA" sz="1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يحدد المعلم كل اختيار في زاوية من خلال ملصق</a:t>
            </a:r>
          </a:p>
          <a:p>
            <a:pPr marL="685800" indent="-685800">
              <a:buFont typeface="Wingdings" pitchFamily="2" charset="2"/>
              <a:buChar char="q"/>
            </a:pPr>
            <a:r>
              <a:rPr lang="ar-SA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يبدأ الطلاب بالتوجه  الى الزاوية  التي تحتوي اختياره </a:t>
            </a:r>
          </a:p>
          <a:p>
            <a:pPr marL="685800" indent="-685800">
              <a:buFont typeface="Wingdings" pitchFamily="2" charset="2"/>
              <a:buChar char="q"/>
            </a:pPr>
            <a:r>
              <a:rPr lang="ar-SA" sz="1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من الممكن طرح  أسئلة مختلفة على المجموعات  </a:t>
            </a:r>
          </a:p>
          <a:p>
            <a:r>
              <a:rPr lang="ar-SA" sz="1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وبعدها يتوجه الطلاب للبحث عن الإجابات ومناقشة اختياراتهم </a:t>
            </a:r>
          </a:p>
          <a:p>
            <a:pPr marL="685800" indent="-685800">
              <a:buFont typeface="Wingdings" pitchFamily="2" charset="2"/>
              <a:buChar char="q"/>
            </a:pPr>
            <a:endParaRPr lang="ar-SA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2063912" y="5073155"/>
            <a:ext cx="316144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ar-SA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ar-SA" sz="1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تستخدم لتعزيز الذكاء </a:t>
            </a:r>
            <a:r>
              <a:rPr lang="ar-SA" sz="1400" b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الحركي مع اللغوي والبصري</a:t>
            </a:r>
            <a:endParaRPr lang="ar-SA" sz="1600" b="1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مربع نص 19"/>
          <p:cNvSpPr txBox="1"/>
          <p:nvPr/>
        </p:nvSpPr>
        <p:spPr>
          <a:xfrm>
            <a:off x="1812335" y="3256491"/>
            <a:ext cx="364715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1600" b="1" u="sng" spc="50" dirty="0" smtClean="0">
                <a:ln w="11430"/>
                <a:solidFill>
                  <a:schemeClr val="accent5">
                    <a:lumMod val="50000"/>
                  </a:schemeClr>
                </a:solidFill>
              </a:rPr>
              <a:t>   يمكن </a:t>
            </a:r>
            <a:r>
              <a:rPr lang="ar-SA" sz="1600" b="1" u="sng" spc="50" dirty="0">
                <a:ln w="11430"/>
                <a:solidFill>
                  <a:schemeClr val="accent5">
                    <a:lumMod val="50000"/>
                  </a:schemeClr>
                </a:solidFill>
              </a:rPr>
              <a:t>تنفيذ الإستراتيجية بطريقتين مختلفتين </a:t>
            </a:r>
            <a:r>
              <a:rPr lang="ar-SA" b="1" u="sng" spc="50" dirty="0">
                <a:ln w="11430"/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</p:txBody>
      </p:sp>
      <p:sp>
        <p:nvSpPr>
          <p:cNvPr id="21" name="مستطيل مستدير الزوايا 20"/>
          <p:cNvSpPr/>
          <p:nvPr/>
        </p:nvSpPr>
        <p:spPr>
          <a:xfrm>
            <a:off x="1213677" y="6084168"/>
            <a:ext cx="4729493" cy="243475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1884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1330170" y="1715477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439485" y="2874276"/>
            <a:ext cx="28360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القطار</a:t>
            </a:r>
            <a:endParaRPr lang="ar-SA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00" y="3520607"/>
            <a:ext cx="5688632" cy="1057275"/>
          </a:xfrm>
          <a:prstGeom prst="rect">
            <a:avLst/>
          </a:prstGeom>
        </p:spPr>
      </p:pic>
      <p:sp>
        <p:nvSpPr>
          <p:cNvPr id="13" name="مستطيل مستدير الزوايا 12"/>
          <p:cNvSpPr/>
          <p:nvPr/>
        </p:nvSpPr>
        <p:spPr>
          <a:xfrm>
            <a:off x="1127176" y="6372200"/>
            <a:ext cx="4729493" cy="24482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  <a:endParaRPr lang="ar-SA" dirty="0"/>
          </a:p>
        </p:txBody>
      </p:sp>
      <p:sp>
        <p:nvSpPr>
          <p:cNvPr id="15" name="مربع نص 14"/>
          <p:cNvSpPr txBox="1"/>
          <p:nvPr/>
        </p:nvSpPr>
        <p:spPr>
          <a:xfrm>
            <a:off x="683391" y="4678848"/>
            <a:ext cx="5617243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1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ar-SA" b="1" dirty="0" smtClean="0">
                <a:solidFill>
                  <a:schemeClr val="accent5">
                    <a:lumMod val="50000"/>
                  </a:schemeClr>
                </a:solidFill>
              </a:rPr>
              <a:t>يتم صف مجموعة من الكراسي في وسط الفصل على هيئة قطار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ar-SA" b="1" dirty="0">
                <a:solidFill>
                  <a:schemeClr val="accent5">
                    <a:lumMod val="50000"/>
                  </a:schemeClr>
                </a:solidFill>
              </a:rPr>
              <a:t>ي</a:t>
            </a:r>
            <a:r>
              <a:rPr lang="ar-SA" b="1" dirty="0" smtClean="0">
                <a:solidFill>
                  <a:schemeClr val="accent5">
                    <a:lumMod val="50000"/>
                  </a:schemeClr>
                </a:solidFill>
              </a:rPr>
              <a:t>عرض المعلم سؤال على جميع الطلاب , ثم يبدأ الجميع بالحل الفردي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ar-SA" b="1" dirty="0" smtClean="0">
                <a:solidFill>
                  <a:schemeClr val="accent5">
                    <a:lumMod val="50000"/>
                  </a:schemeClr>
                </a:solidFill>
              </a:rPr>
              <a:t>يتم تصحيح الحلول وكل إجابة صحيحة تؤهل الطالب لصعود القطار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ar-SA" b="1" dirty="0" smtClean="0">
                <a:solidFill>
                  <a:schemeClr val="accent5">
                    <a:lumMod val="50000"/>
                  </a:schemeClr>
                </a:solidFill>
              </a:rPr>
              <a:t>عند </a:t>
            </a:r>
            <a:r>
              <a:rPr lang="ar-SA" b="1" dirty="0" err="1" smtClean="0">
                <a:solidFill>
                  <a:schemeClr val="accent5">
                    <a:lumMod val="50000"/>
                  </a:schemeClr>
                </a:solidFill>
              </a:rPr>
              <a:t>الإنتهاء</a:t>
            </a:r>
            <a:r>
              <a:rPr lang="ar-SA" b="1" dirty="0" smtClean="0">
                <a:solidFill>
                  <a:schemeClr val="accent5">
                    <a:lumMod val="50000"/>
                  </a:schemeClr>
                </a:solidFill>
              </a:rPr>
              <a:t> من صعود جميع الطلاب  يتم تعزيزيهم بالثناء </a:t>
            </a:r>
          </a:p>
          <a:p>
            <a:r>
              <a:rPr lang="ar-SA" b="1" dirty="0" smtClean="0">
                <a:solidFill>
                  <a:schemeClr val="accent5">
                    <a:lumMod val="50000"/>
                  </a:schemeClr>
                </a:solidFill>
              </a:rPr>
              <a:t>وعرض نشيد القطار وتفاعلهم بالتكرار معه </a:t>
            </a:r>
            <a:endParaRPr lang="ar-SA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445865" y="2282782"/>
            <a:ext cx="49343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يمكن تنفيذ الإستراتيجية بأكثر من طريقة </a:t>
            </a:r>
            <a:endParaRPr lang="ar-SA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487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1397489" y="1727601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3104647" y="2339752"/>
            <a:ext cx="28360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</a:t>
            </a:r>
            <a:r>
              <a:rPr lang="ar-SA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الجيسكو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1176163" y="5200650"/>
            <a:ext cx="4729493" cy="304375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..........................................................</a:t>
            </a:r>
            <a:endParaRPr lang="ar-SA" dirty="0"/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64" y="2483768"/>
            <a:ext cx="1958286" cy="2520280"/>
          </a:xfrm>
          <a:prstGeom prst="rect">
            <a:avLst/>
          </a:prstGeom>
        </p:spPr>
      </p:pic>
      <p:pic>
        <p:nvPicPr>
          <p:cNvPr id="13" name="صورة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350" y="3068543"/>
            <a:ext cx="3130022" cy="193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9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5" y="323529"/>
            <a:ext cx="59563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005065" y="591290"/>
            <a:ext cx="21777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اليوم :.....................</a:t>
            </a:r>
          </a:p>
          <a:p>
            <a:r>
              <a:rPr lang="ar-SA" sz="1600" dirty="0" smtClean="0"/>
              <a:t>التاريخ : .................</a:t>
            </a:r>
          </a:p>
          <a:p>
            <a:r>
              <a:rPr lang="ar-SA" sz="1600" dirty="0" smtClean="0"/>
              <a:t>الصف : ..................</a:t>
            </a:r>
          </a:p>
          <a:p>
            <a:r>
              <a:rPr lang="ar-SA" sz="1600" dirty="0" smtClean="0"/>
              <a:t>المادة : ...................</a:t>
            </a:r>
          </a:p>
          <a:p>
            <a:r>
              <a:rPr lang="ar-SA" sz="1600" dirty="0" smtClean="0"/>
              <a:t>الموضوع ::...............</a:t>
            </a:r>
            <a:endParaRPr lang="ar-SA" sz="1600" dirty="0"/>
          </a:p>
        </p:txBody>
      </p:sp>
      <p:sp>
        <p:nvSpPr>
          <p:cNvPr id="3" name="مستطيل 2"/>
          <p:cNvSpPr/>
          <p:nvPr/>
        </p:nvSpPr>
        <p:spPr>
          <a:xfrm>
            <a:off x="445864" y="468179"/>
            <a:ext cx="2228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1600" dirty="0" smtClean="0"/>
              <a:t>رقم النشاط :    (         )</a:t>
            </a:r>
          </a:p>
          <a:p>
            <a:r>
              <a:rPr lang="ar-SA" sz="1600" dirty="0" smtClean="0"/>
              <a:t>الزمن : ....................</a:t>
            </a:r>
          </a:p>
          <a:p>
            <a:endParaRPr lang="ar-SA" sz="1600" dirty="0" smtClean="0"/>
          </a:p>
          <a:p>
            <a:r>
              <a:rPr lang="ar-SA" sz="1600" dirty="0" smtClean="0"/>
              <a:t>آلية التنفيذ :            فردي</a:t>
            </a:r>
          </a:p>
          <a:p>
            <a:endParaRPr lang="ar-SA" sz="1600" dirty="0"/>
          </a:p>
          <a:p>
            <a:r>
              <a:rPr lang="ar-SA" sz="1600" dirty="0" smtClean="0"/>
              <a:t>                         جماعي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439170"/>
            <a:ext cx="1353003" cy="803223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12" y="1278720"/>
            <a:ext cx="1269173" cy="873515"/>
          </a:xfrm>
          <a:prstGeom prst="rect">
            <a:avLst/>
          </a:prstGeom>
        </p:spPr>
      </p:pic>
      <p:sp>
        <p:nvSpPr>
          <p:cNvPr id="6" name="مستطيل 5"/>
          <p:cNvSpPr/>
          <p:nvPr/>
        </p:nvSpPr>
        <p:spPr>
          <a:xfrm>
            <a:off x="1360058" y="1278720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1360058" y="1697111"/>
            <a:ext cx="229937" cy="187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1627469" y="2353330"/>
            <a:ext cx="40751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استراتيجية خطوات نحو الكنز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203707" y="5724128"/>
            <a:ext cx="3812978" cy="30803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</a:t>
            </a:r>
          </a:p>
          <a:p>
            <a:pPr algn="ctr"/>
            <a:endParaRPr lang="ar-SA" dirty="0"/>
          </a:p>
          <a:p>
            <a:pPr algn="ctr"/>
            <a:r>
              <a:rPr lang="ar-SA" dirty="0" smtClean="0"/>
              <a:t>....................................................</a:t>
            </a:r>
            <a:endParaRPr lang="ar-SA" dirty="0"/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63" y="3112860"/>
            <a:ext cx="3077054" cy="2295545"/>
          </a:xfrm>
          <a:prstGeom prst="rect">
            <a:avLst/>
          </a:prstGeom>
        </p:spPr>
      </p:pic>
      <p:pic>
        <p:nvPicPr>
          <p:cNvPr id="12" name="صورة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50514">
            <a:off x="2908824" y="5366211"/>
            <a:ext cx="3049859" cy="715832"/>
          </a:xfrm>
          <a:prstGeom prst="rect">
            <a:avLst/>
          </a:prstGeom>
        </p:spPr>
      </p:pic>
      <p:sp>
        <p:nvSpPr>
          <p:cNvPr id="13" name="مستطيل 12"/>
          <p:cNvSpPr/>
          <p:nvPr/>
        </p:nvSpPr>
        <p:spPr>
          <a:xfrm>
            <a:off x="4005064" y="3160001"/>
            <a:ext cx="267692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285750" indent="-285750" algn="ctr">
              <a:buFont typeface="Wingdings" pitchFamily="2" charset="2"/>
              <a:buChar char="q"/>
            </a:pPr>
            <a:r>
              <a:rPr lang="ar-S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تحديد </a:t>
            </a:r>
            <a:r>
              <a:rPr lang="ar-SA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مجموعة من الأسئلة  للوصول للكنز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ar-S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عند الإجابة الصحيحة </a:t>
            </a:r>
          </a:p>
          <a:p>
            <a:pPr algn="ctr"/>
            <a:r>
              <a:rPr lang="ar-S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يت</a:t>
            </a:r>
            <a:r>
              <a:rPr lang="ar-SA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قدم بخطوة واحدة </a:t>
            </a:r>
            <a:r>
              <a:rPr lang="ar-SA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بإتجاه</a:t>
            </a:r>
            <a:r>
              <a:rPr lang="ar-SA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الكنز 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ar-SA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يتم استلام الهدية  من  الصندوق مباشرة عند الوصول .</a:t>
            </a:r>
            <a:endParaRPr lang="ar-SA" b="1" cap="all" spc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ar-SA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603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831</TotalTime>
  <Words>897</Words>
  <Application>Microsoft Office PowerPoint</Application>
  <PresentationFormat>عرض على الشاشة (3:4)‏</PresentationFormat>
  <Paragraphs>398</Paragraphs>
  <Slides>20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97</cp:revision>
  <cp:lastPrinted>2016-02-05T01:30:43Z</cp:lastPrinted>
  <dcterms:created xsi:type="dcterms:W3CDTF">2016-02-04T23:44:13Z</dcterms:created>
  <dcterms:modified xsi:type="dcterms:W3CDTF">2016-02-05T21:18:03Z</dcterms:modified>
</cp:coreProperties>
</file>